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2920" y="0"/>
            <a:ext cx="125496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2920" y="0"/>
            <a:ext cx="125496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040" cy="534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7160" cy="6521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1440000" y="2768040"/>
            <a:ext cx="61189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lire l’heure.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résoudre un problème de durée.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8440" cy="125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Titre 21"/>
          <p:cNvSpPr/>
          <p:nvPr/>
        </p:nvSpPr>
        <p:spPr>
          <a:xfrm>
            <a:off x="490680" y="377640"/>
            <a:ext cx="7248240" cy="881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l’heure affichée par l’horloge.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4" name="" descr=""/>
          <p:cNvPicPr/>
          <p:nvPr/>
        </p:nvPicPr>
        <p:blipFill>
          <a:blip r:embed="rId1"/>
          <a:stretch/>
        </p:blipFill>
        <p:spPr>
          <a:xfrm>
            <a:off x="1800000" y="1260000"/>
            <a:ext cx="5399640" cy="5388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6" name="PlaceHolder 4"/>
          <p:cNvSpPr/>
          <p:nvPr/>
        </p:nvSpPr>
        <p:spPr>
          <a:xfrm>
            <a:off x="588600" y="36828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5399640" cy="5388840"/>
          </a:xfrm>
          <a:prstGeom prst="rect">
            <a:avLst/>
          </a:prstGeom>
          <a:ln w="0">
            <a:noFill/>
          </a:ln>
        </p:spPr>
      </p:pic>
      <p:sp>
        <p:nvSpPr>
          <p:cNvPr id="98" name="Titre 1"/>
          <p:cNvSpPr/>
          <p:nvPr/>
        </p:nvSpPr>
        <p:spPr>
          <a:xfrm>
            <a:off x="6120000" y="1800000"/>
            <a:ext cx="2519640" cy="287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11 h 30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23 h 30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2" name="Titre 2"/>
          <p:cNvSpPr/>
          <p:nvPr/>
        </p:nvSpPr>
        <p:spPr>
          <a:xfrm>
            <a:off x="490680" y="377640"/>
            <a:ext cx="7248240" cy="881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l’heure affichée par l’horloge.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03" name="" descr=""/>
          <p:cNvPicPr/>
          <p:nvPr/>
        </p:nvPicPr>
        <p:blipFill>
          <a:blip r:embed="rId1"/>
          <a:stretch/>
        </p:blipFill>
        <p:spPr>
          <a:xfrm>
            <a:off x="1800000" y="1260000"/>
            <a:ext cx="5399640" cy="5334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5" name="PlaceHolder 7"/>
          <p:cNvSpPr/>
          <p:nvPr/>
        </p:nvSpPr>
        <p:spPr>
          <a:xfrm>
            <a:off x="588600" y="36828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6" name="Titre 3"/>
          <p:cNvSpPr/>
          <p:nvPr/>
        </p:nvSpPr>
        <p:spPr>
          <a:xfrm>
            <a:off x="6120000" y="1800000"/>
            <a:ext cx="2519640" cy="287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h 15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 h 15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07" name="" descr=""/>
          <p:cNvPicPr/>
          <p:nvPr/>
        </p:nvPicPr>
        <p:blipFill>
          <a:blip r:embed="rId1"/>
          <a:stretch/>
        </p:blipFill>
        <p:spPr>
          <a:xfrm>
            <a:off x="360000" y="900000"/>
            <a:ext cx="5399640" cy="5334840"/>
          </a:xfrm>
          <a:prstGeom prst="rect">
            <a:avLst/>
          </a:prstGeom>
          <a:ln w="0">
            <a:noFill/>
          </a:ln>
        </p:spPr>
      </p:pic>
      <p:sp>
        <p:nvSpPr>
          <p:cNvPr id="108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0" name="Titre 36"/>
          <p:cNvSpPr/>
          <p:nvPr/>
        </p:nvSpPr>
        <p:spPr>
          <a:xfrm>
            <a:off x="490680" y="377640"/>
            <a:ext cx="7248240" cy="70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Quelle est l’écart entre les deux horaires ?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11" name="" descr=""/>
          <p:cNvPicPr/>
          <p:nvPr/>
        </p:nvPicPr>
        <p:blipFill>
          <a:blip r:embed="rId1"/>
          <a:stretch/>
        </p:blipFill>
        <p:spPr>
          <a:xfrm>
            <a:off x="1260000" y="1440000"/>
            <a:ext cx="1979640" cy="1976040"/>
          </a:xfrm>
          <a:prstGeom prst="rect">
            <a:avLst/>
          </a:prstGeom>
          <a:ln w="0">
            <a:noFill/>
          </a:ln>
        </p:spPr>
      </p:pic>
      <p:pic>
        <p:nvPicPr>
          <p:cNvPr id="112" name="" descr=""/>
          <p:cNvPicPr/>
          <p:nvPr/>
        </p:nvPicPr>
        <p:blipFill>
          <a:blip r:embed="rId2"/>
          <a:stretch/>
        </p:blipFill>
        <p:spPr>
          <a:xfrm>
            <a:off x="5580000" y="1440000"/>
            <a:ext cx="1979640" cy="1958040"/>
          </a:xfrm>
          <a:prstGeom prst="rect">
            <a:avLst/>
          </a:prstGeom>
          <a:ln w="0">
            <a:noFill/>
          </a:ln>
        </p:spPr>
      </p:pic>
      <p:sp>
        <p:nvSpPr>
          <p:cNvPr id="113" name="Titre 4"/>
          <p:cNvSpPr/>
          <p:nvPr/>
        </p:nvSpPr>
        <p:spPr>
          <a:xfrm>
            <a:off x="5760000" y="33984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 h 15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4" name="Titre 5"/>
          <p:cNvSpPr/>
          <p:nvPr/>
        </p:nvSpPr>
        <p:spPr>
          <a:xfrm>
            <a:off x="1440000" y="34164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11 h 30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pic>
        <p:nvPicPr>
          <p:cNvPr id="117" name="" descr=""/>
          <p:cNvPicPr/>
          <p:nvPr/>
        </p:nvPicPr>
        <p:blipFill>
          <a:blip r:embed="rId1"/>
          <a:stretch/>
        </p:blipFill>
        <p:spPr>
          <a:xfrm>
            <a:off x="1260000" y="1440000"/>
            <a:ext cx="1979640" cy="1976040"/>
          </a:xfrm>
          <a:prstGeom prst="rect">
            <a:avLst/>
          </a:prstGeom>
          <a:ln w="0">
            <a:noFill/>
          </a:ln>
        </p:spPr>
      </p:pic>
      <p:pic>
        <p:nvPicPr>
          <p:cNvPr id="118" name="" descr=""/>
          <p:cNvPicPr/>
          <p:nvPr/>
        </p:nvPicPr>
        <p:blipFill>
          <a:blip r:embed="rId2"/>
          <a:stretch/>
        </p:blipFill>
        <p:spPr>
          <a:xfrm>
            <a:off x="5580000" y="1440000"/>
            <a:ext cx="1979640" cy="1958040"/>
          </a:xfrm>
          <a:prstGeom prst="rect">
            <a:avLst/>
          </a:prstGeom>
          <a:ln w="0">
            <a:noFill/>
          </a:ln>
        </p:spPr>
      </p:pic>
      <p:sp>
        <p:nvSpPr>
          <p:cNvPr id="119" name="Titre 7"/>
          <p:cNvSpPr/>
          <p:nvPr/>
        </p:nvSpPr>
        <p:spPr>
          <a:xfrm>
            <a:off x="5760000" y="33984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 h 15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0" name="Titre 8"/>
          <p:cNvSpPr/>
          <p:nvPr/>
        </p:nvSpPr>
        <p:spPr>
          <a:xfrm>
            <a:off x="1440000" y="34164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11 h 30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cxnSp>
        <p:nvCxnSpPr>
          <p:cNvPr id="122" name="Connecteur droit avec flèche 2"/>
          <p:cNvCxnSpPr/>
          <p:nvPr/>
        </p:nvCxnSpPr>
        <p:spPr>
          <a:xfrm>
            <a:off x="2547000" y="4757040"/>
            <a:ext cx="4293720" cy="108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123" name="Connecteur droit 4"/>
          <p:cNvCxnSpPr/>
          <p:nvPr/>
        </p:nvCxnSpPr>
        <p:spPr>
          <a:xfrm>
            <a:off x="2995560" y="4589280"/>
            <a:ext cx="108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24" name="Connecteur droit 5"/>
          <p:cNvCxnSpPr/>
          <p:nvPr/>
        </p:nvCxnSpPr>
        <p:spPr>
          <a:xfrm>
            <a:off x="6264720" y="4609800"/>
            <a:ext cx="1080" cy="33624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25" name="Arc 4"/>
          <p:cNvSpPr/>
          <p:nvPr/>
        </p:nvSpPr>
        <p:spPr>
          <a:xfrm>
            <a:off x="2951280" y="4176000"/>
            <a:ext cx="3267720" cy="58932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6" name="ZoneTexte 8"/>
          <p:cNvSpPr/>
          <p:nvPr/>
        </p:nvSpPr>
        <p:spPr>
          <a:xfrm>
            <a:off x="4280040" y="3824280"/>
            <a:ext cx="1548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3h45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7" name="ZoneTexte 9"/>
          <p:cNvSpPr/>
          <p:nvPr/>
        </p:nvSpPr>
        <p:spPr>
          <a:xfrm>
            <a:off x="2485080" y="4937040"/>
            <a:ext cx="107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11h30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8" name="ZoneTexte 10"/>
          <p:cNvSpPr/>
          <p:nvPr/>
        </p:nvSpPr>
        <p:spPr>
          <a:xfrm>
            <a:off x="5778720" y="4952160"/>
            <a:ext cx="1013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15h15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29" name="Connecteur droit 6"/>
          <p:cNvCxnSpPr/>
          <p:nvPr/>
        </p:nvCxnSpPr>
        <p:spPr>
          <a:xfrm>
            <a:off x="4631760" y="4566600"/>
            <a:ext cx="1080" cy="336240"/>
          </a:xfrm>
          <a:prstGeom prst="straightConnector1">
            <a:avLst/>
          </a:prstGeom>
          <a:ln w="19050">
            <a:solidFill>
              <a:srgbClr val="0070c0"/>
            </a:solidFill>
            <a:round/>
          </a:ln>
        </p:spPr>
      </p:cxnSp>
      <p:sp>
        <p:nvSpPr>
          <p:cNvPr id="130" name="ZoneTexte 11"/>
          <p:cNvSpPr/>
          <p:nvPr/>
        </p:nvSpPr>
        <p:spPr>
          <a:xfrm>
            <a:off x="4232880" y="4921200"/>
            <a:ext cx="10512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  <a:ea typeface="DejaVu Sans"/>
              </a:rPr>
              <a:t>14h30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1" name="Arc 5"/>
          <p:cNvSpPr/>
          <p:nvPr/>
        </p:nvSpPr>
        <p:spPr>
          <a:xfrm>
            <a:off x="2997720" y="4468680"/>
            <a:ext cx="1631160" cy="57168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12"/>
          <p:cNvSpPr/>
          <p:nvPr/>
        </p:nvSpPr>
        <p:spPr>
          <a:xfrm>
            <a:off x="3612960" y="4239000"/>
            <a:ext cx="82728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3h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33" name="Arc 6"/>
          <p:cNvSpPr/>
          <p:nvPr/>
        </p:nvSpPr>
        <p:spPr>
          <a:xfrm>
            <a:off x="4632480" y="4455000"/>
            <a:ext cx="1631160" cy="57168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ZoneTexte 13"/>
          <p:cNvSpPr/>
          <p:nvPr/>
        </p:nvSpPr>
        <p:spPr>
          <a:xfrm>
            <a:off x="5126400" y="4256280"/>
            <a:ext cx="82728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45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35" name="ZoneTexte 14"/>
          <p:cNvSpPr/>
          <p:nvPr/>
        </p:nvSpPr>
        <p:spPr>
          <a:xfrm>
            <a:off x="2719080" y="5664600"/>
            <a:ext cx="38872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L’écart est de 3 h 45.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6" name="PlaceHolder 9"/>
          <p:cNvSpPr/>
          <p:nvPr/>
        </p:nvSpPr>
        <p:spPr>
          <a:xfrm>
            <a:off x="588600" y="36828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8" name="Titre 6"/>
          <p:cNvSpPr/>
          <p:nvPr/>
        </p:nvSpPr>
        <p:spPr>
          <a:xfrm>
            <a:off x="490680" y="377640"/>
            <a:ext cx="7429320" cy="26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7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fais une course à pied qui commence à 10h30.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J’arrive à 11h25.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Combien de temps ai-je mis pour faire la course 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9" name="Titre 9"/>
          <p:cNvSpPr/>
          <p:nvPr/>
        </p:nvSpPr>
        <p:spPr>
          <a:xfrm>
            <a:off x="5760000" y="33984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11 h 25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0" name="Titre 10"/>
          <p:cNvSpPr/>
          <p:nvPr/>
        </p:nvSpPr>
        <p:spPr>
          <a:xfrm>
            <a:off x="1440000" y="34164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 h 30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16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3" name="Titre 11"/>
          <p:cNvSpPr/>
          <p:nvPr/>
        </p:nvSpPr>
        <p:spPr>
          <a:xfrm>
            <a:off x="5760360" y="21600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11 h 25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Titre 12"/>
          <p:cNvSpPr/>
          <p:nvPr/>
        </p:nvSpPr>
        <p:spPr>
          <a:xfrm>
            <a:off x="1440360" y="2178000"/>
            <a:ext cx="1619640" cy="62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 h 30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>
            <a:off x="7890120" y="36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cxnSp>
        <p:nvCxnSpPr>
          <p:cNvPr id="146" name="Connecteur droit avec flèche 3"/>
          <p:cNvCxnSpPr/>
          <p:nvPr/>
        </p:nvCxnSpPr>
        <p:spPr>
          <a:xfrm>
            <a:off x="2547360" y="3518640"/>
            <a:ext cx="4293720" cy="1080"/>
          </a:xfrm>
          <a:prstGeom prst="straightConnector1">
            <a:avLst/>
          </a:prstGeom>
          <a:ln w="19050">
            <a:solidFill>
              <a:srgbClr val="000000"/>
            </a:solidFill>
            <a:round/>
            <a:tailEnd len="med" type="triangle" w="med"/>
          </a:ln>
        </p:spPr>
      </p:cxnSp>
      <p:cxnSp>
        <p:nvCxnSpPr>
          <p:cNvPr id="147" name="Connecteur droit 7"/>
          <p:cNvCxnSpPr/>
          <p:nvPr/>
        </p:nvCxnSpPr>
        <p:spPr>
          <a:xfrm>
            <a:off x="2995920" y="3350880"/>
            <a:ext cx="1080" cy="3366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48" name="Connecteur droit 8"/>
          <p:cNvCxnSpPr/>
          <p:nvPr/>
        </p:nvCxnSpPr>
        <p:spPr>
          <a:xfrm>
            <a:off x="6265080" y="3371400"/>
            <a:ext cx="1080" cy="33624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49" name="Arc 7"/>
          <p:cNvSpPr/>
          <p:nvPr/>
        </p:nvSpPr>
        <p:spPr>
          <a:xfrm>
            <a:off x="2951640" y="2937600"/>
            <a:ext cx="3267720" cy="58932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0" name="ZoneTexte 15"/>
          <p:cNvSpPr/>
          <p:nvPr/>
        </p:nvSpPr>
        <p:spPr>
          <a:xfrm>
            <a:off x="4280400" y="2585880"/>
            <a:ext cx="1548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55 min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1" name="ZoneTexte 16"/>
          <p:cNvSpPr/>
          <p:nvPr/>
        </p:nvSpPr>
        <p:spPr>
          <a:xfrm>
            <a:off x="2485440" y="3698640"/>
            <a:ext cx="10756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10h30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52" name="ZoneTexte 17"/>
          <p:cNvSpPr/>
          <p:nvPr/>
        </p:nvSpPr>
        <p:spPr>
          <a:xfrm>
            <a:off x="5779080" y="3713760"/>
            <a:ext cx="1013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11h25</a:t>
            </a:r>
            <a:endParaRPr b="0" lang="fr-FR" sz="2400" spc="-1" strike="noStrike">
              <a:latin typeface="Arial"/>
            </a:endParaRPr>
          </a:p>
        </p:txBody>
      </p:sp>
      <p:cxnSp>
        <p:nvCxnSpPr>
          <p:cNvPr id="153" name="Connecteur droit 9"/>
          <p:cNvCxnSpPr/>
          <p:nvPr/>
        </p:nvCxnSpPr>
        <p:spPr>
          <a:xfrm>
            <a:off x="4632120" y="3328200"/>
            <a:ext cx="1080" cy="336240"/>
          </a:xfrm>
          <a:prstGeom prst="straightConnector1">
            <a:avLst/>
          </a:prstGeom>
          <a:ln w="19050">
            <a:solidFill>
              <a:srgbClr val="0070c0"/>
            </a:solidFill>
            <a:round/>
          </a:ln>
        </p:spPr>
      </p:cxnSp>
      <p:sp>
        <p:nvSpPr>
          <p:cNvPr id="154" name="ZoneTexte 18"/>
          <p:cNvSpPr/>
          <p:nvPr/>
        </p:nvSpPr>
        <p:spPr>
          <a:xfrm>
            <a:off x="4233240" y="3682800"/>
            <a:ext cx="10512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  <a:ea typeface="DejaVu Sans"/>
              </a:rPr>
              <a:t>11h00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5" name="Arc 8"/>
          <p:cNvSpPr/>
          <p:nvPr/>
        </p:nvSpPr>
        <p:spPr>
          <a:xfrm>
            <a:off x="2998080" y="3230280"/>
            <a:ext cx="1631160" cy="57168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6" name="ZoneTexte 19"/>
          <p:cNvSpPr/>
          <p:nvPr/>
        </p:nvSpPr>
        <p:spPr>
          <a:xfrm>
            <a:off x="3613320" y="3000600"/>
            <a:ext cx="82728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30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57" name="Arc 9"/>
          <p:cNvSpPr/>
          <p:nvPr/>
        </p:nvSpPr>
        <p:spPr>
          <a:xfrm>
            <a:off x="4632840" y="3216600"/>
            <a:ext cx="1631160" cy="57168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ZoneTexte 20"/>
          <p:cNvSpPr/>
          <p:nvPr/>
        </p:nvSpPr>
        <p:spPr>
          <a:xfrm>
            <a:off x="5126760" y="3017880"/>
            <a:ext cx="82728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  <a:ea typeface="DejaVu Sans"/>
              </a:rPr>
              <a:t>25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59" name="ZoneTexte 21"/>
          <p:cNvSpPr/>
          <p:nvPr/>
        </p:nvSpPr>
        <p:spPr>
          <a:xfrm>
            <a:off x="1260000" y="4860000"/>
            <a:ext cx="774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J’ai mis 55 minutes pour faire la course.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0" name="PlaceHolder 6"/>
          <p:cNvSpPr/>
          <p:nvPr/>
        </p:nvSpPr>
        <p:spPr>
          <a:xfrm>
            <a:off x="588600" y="36828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543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2026-03-31T22:18:44Z</dcterms:modified>
  <cp:revision>105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